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8" r:id="rId30"/>
    <p:sldId id="283" r:id="rId31"/>
    <p:sldId id="284" r:id="rId32"/>
    <p:sldId id="285" r:id="rId33"/>
    <p:sldId id="286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000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2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053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8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079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3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4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5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6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7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8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9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0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1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2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3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4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2095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6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7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098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9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0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1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3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07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8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9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0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1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2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3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4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1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1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17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18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19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F08B905-7185-4DE0-81CF-E4744E77B1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B2DE1-D9CB-4FC9-9CDB-998C7907C6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4589F-A0AC-405B-B839-8FF012D615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fld id="{C13AA25E-C335-4975-AE16-03D2E44BB0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41C3C-2C58-4D81-8381-1047B4CAC4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76DD3-C0DF-40B2-80D8-E815ABA82E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85D6E-3A23-4743-BC55-2318C83805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A9B1C-BCD9-4343-BF0F-C906967D73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C7DAE-7F1C-412C-8F27-90BEE1990B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9A6BF-913B-4DF4-A832-970233A25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06180-1586-4FDF-87AA-60B0B0861D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6E798-CD21-4F63-A176-54325DA1FC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2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54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05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0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3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07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8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9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B56D5EC-C9E6-418C-AC80-B35CB9CC28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9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cover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3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5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7.wav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9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1.wav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2.wav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3.wav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4.wav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5.wav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6.wav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7.wav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Sound/Spelling Cards</a:t>
            </a:r>
          </a:p>
        </p:txBody>
      </p:sp>
      <p:pic>
        <p:nvPicPr>
          <p:cNvPr id="307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s cards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98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09800" y="0"/>
            <a:ext cx="4419600" cy="6858000"/>
          </a:xfrm>
          <a:noFill/>
          <a:ln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419600" y="3886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1229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1" fill="hold"/>
                                        <p:tgtEl>
                                          <p:spTgt spid="12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>
          <a:xfrm>
            <a:off x="2438400" y="0"/>
            <a:ext cx="4267200" cy="6858000"/>
          </a:xfrm>
          <a:noFill/>
          <a:ln/>
        </p:spPr>
      </p:pic>
      <p:pic>
        <p:nvPicPr>
          <p:cNvPr id="1331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" fill="hold"/>
                                        <p:tgtEl>
                                          <p:spTgt spid="13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0"/>
            <a:ext cx="3886200" cy="6858000"/>
          </a:xfrm>
          <a:noFill/>
          <a:ln/>
        </p:spPr>
      </p:pic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3200400" y="5562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2" fill="hold"/>
                                        <p:tgtEl>
                                          <p:spTgt spid="14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0"/>
            <a:ext cx="4343400" cy="6858000"/>
          </a:xfrm>
          <a:noFill/>
          <a:ln/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3581400" y="5105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1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0"/>
            <a:ext cx="4419600" cy="6858000"/>
          </a:xfrm>
          <a:noFill/>
          <a:ln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819400" y="4876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1638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4267200" cy="6858000"/>
          </a:xfrm>
          <a:noFill/>
          <a:ln/>
        </p:spPr>
      </p:pic>
      <p:pic>
        <p:nvPicPr>
          <p:cNvPr id="1741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17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0"/>
            <a:ext cx="4038600" cy="6858000"/>
          </a:xfrm>
          <a:noFill/>
          <a:ln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800600" y="47244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1843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tter-o-small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0"/>
            <a:ext cx="4191000" cy="6858000"/>
          </a:xfrm>
          <a:noFill/>
          <a:ln/>
        </p:spPr>
      </p:pic>
      <p:pic>
        <p:nvPicPr>
          <p:cNvPr id="1945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5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0"/>
            <a:ext cx="4114800" cy="6858000"/>
          </a:xfrm>
          <a:noFill/>
          <a:ln/>
        </p:spPr>
      </p:pic>
      <p:pic>
        <p:nvPicPr>
          <p:cNvPr id="2048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" fill="hold"/>
                                        <p:tgtEl>
                                          <p:spTgt spid="20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0"/>
            <a:ext cx="4267200" cy="6858000"/>
          </a:xfrm>
          <a:noFill/>
          <a:ln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953000" y="3810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2150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5060950"/>
          </a:xfrm>
        </p:spPr>
        <p:txBody>
          <a:bodyPr/>
          <a:lstStyle/>
          <a:p>
            <a:r>
              <a:rPr lang="en-US"/>
              <a:t>We will begin by reviewing the short vowels and consonants:</a:t>
            </a:r>
          </a:p>
        </p:txBody>
      </p:sp>
      <p:pic>
        <p:nvPicPr>
          <p:cNvPr id="409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886200" cy="6858000"/>
          </a:xfrm>
          <a:noFill/>
          <a:ln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105400" y="47244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2253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886200" cy="6858000"/>
          </a:xfrm>
          <a:noFill/>
          <a:ln/>
        </p:spPr>
      </p:pic>
      <p:pic>
        <p:nvPicPr>
          <p:cNvPr id="2355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" fill="hold"/>
                                        <p:tgtEl>
                                          <p:spTgt spid="23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0"/>
            <a:ext cx="3810000" cy="6858000"/>
          </a:xfrm>
          <a:noFill/>
          <a:ln/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667000" y="47244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Base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Word</a:t>
            </a:r>
          </a:p>
        </p:txBody>
      </p:sp>
      <p:pic>
        <p:nvPicPr>
          <p:cNvPr id="2458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2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733800" cy="6858000"/>
          </a:xfrm>
          <a:noFill/>
          <a:ln/>
        </p:spPr>
      </p:pic>
      <p:pic>
        <p:nvPicPr>
          <p:cNvPr id="2560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0"/>
            <a:ext cx="3886200" cy="6858000"/>
          </a:xfrm>
          <a:noFill/>
          <a:ln/>
        </p:spPr>
      </p:pic>
      <p:pic>
        <p:nvPicPr>
          <p:cNvPr id="2662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" fill="hold"/>
                                        <p:tgtEl>
                                          <p:spTgt spid="26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0"/>
            <a:ext cx="3886200" cy="6858000"/>
          </a:xfrm>
          <a:noFill/>
          <a:ln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48200" y="3810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2765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" fill="hold"/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0"/>
            <a:ext cx="3810000" cy="6858000"/>
          </a:xfrm>
          <a:noFill/>
          <a:ln/>
        </p:spPr>
      </p:pic>
      <p:sp>
        <p:nvSpPr>
          <p:cNvPr id="28675" name="Oval 3"/>
          <p:cNvSpPr>
            <a:spLocks noChangeArrowheads="1"/>
          </p:cNvSpPr>
          <p:nvPr/>
        </p:nvSpPr>
        <p:spPr bwMode="auto">
          <a:xfrm>
            <a:off x="36576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867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0"/>
            <a:ext cx="3810000" cy="6858000"/>
          </a:xfrm>
          <a:noFill/>
          <a:ln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495800" y="3886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2970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0"/>
            <a:ext cx="3733800" cy="6858000"/>
          </a:xfrm>
          <a:noFill/>
          <a:ln/>
        </p:spPr>
      </p:pic>
      <p:pic>
        <p:nvPicPr>
          <p:cNvPr id="3072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4375150"/>
          </a:xfrm>
        </p:spPr>
        <p:txBody>
          <a:bodyPr/>
          <a:lstStyle/>
          <a:p>
            <a:r>
              <a:rPr lang="en-US"/>
              <a:t>Now we will review the consonant digraphs:</a:t>
            </a:r>
          </a:p>
        </p:txBody>
      </p:sp>
      <p:pic>
        <p:nvPicPr>
          <p:cNvPr id="3174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>
          <a:xfrm>
            <a:off x="2438400" y="0"/>
            <a:ext cx="4572000" cy="6858000"/>
          </a:xfrm>
          <a:noFill/>
          <a:ln/>
        </p:spPr>
      </p:pic>
      <p:pic>
        <p:nvPicPr>
          <p:cNvPr id="512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" fill="hold"/>
                                        <p:tgtEl>
                                          <p:spTgt spid="5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4114800" cy="6858000"/>
          </a:xfrm>
          <a:noFill/>
          <a:ln/>
        </p:spPr>
      </p:pic>
      <p:pic>
        <p:nvPicPr>
          <p:cNvPr id="3277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32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0"/>
            <a:ext cx="3886200" cy="6858000"/>
          </a:xfrm>
          <a:noFill/>
          <a:ln/>
        </p:spPr>
      </p:pic>
      <p:pic>
        <p:nvPicPr>
          <p:cNvPr id="3379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1" fill="hold"/>
                                        <p:tgtEl>
                                          <p:spTgt spid="337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0"/>
            <a:ext cx="3733800" cy="6858000"/>
          </a:xfrm>
          <a:noFill/>
          <a:ln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800600" y="3810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Vowel</a:t>
            </a:r>
          </a:p>
        </p:txBody>
      </p:sp>
      <p:pic>
        <p:nvPicPr>
          <p:cNvPr id="3482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0"/>
            <a:ext cx="4038600" cy="6858000"/>
          </a:xfrm>
          <a:noFill/>
          <a:ln/>
        </p:spPr>
      </p:pic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3124200" y="4191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584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4375150"/>
          </a:xfrm>
        </p:spPr>
        <p:txBody>
          <a:bodyPr/>
          <a:lstStyle/>
          <a:p>
            <a:r>
              <a:rPr lang="en-US"/>
              <a:t>Now we will review the long vowels:</a:t>
            </a:r>
          </a:p>
        </p:txBody>
      </p:sp>
      <p:pic>
        <p:nvPicPr>
          <p:cNvPr id="3686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4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368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09800" y="0"/>
            <a:ext cx="4191000" cy="6858000"/>
          </a:xfrm>
          <a:noFill/>
          <a:ln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505200" y="43434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819400" y="63246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3789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2" fill="hold"/>
                                        <p:tgtEl>
                                          <p:spTgt spid="37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71800" y="0"/>
            <a:ext cx="3581400" cy="6858000"/>
          </a:xfrm>
          <a:noFill/>
          <a:ln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962400" y="41910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3891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2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0"/>
            <a:ext cx="3997325" cy="6858000"/>
          </a:xfrm>
          <a:noFill/>
          <a:ln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10000" y="41910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971800" y="62484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3994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2" fill="hold"/>
                                        <p:tgtEl>
                                          <p:spTgt spid="399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0"/>
            <a:ext cx="3657600" cy="6858000"/>
          </a:xfrm>
          <a:noFill/>
          <a:ln/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886200" y="46482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895600" y="55626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4096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2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886200" cy="6858000"/>
          </a:xfrm>
          <a:noFill/>
          <a:ln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962400" y="39624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800600" y="6400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895600" y="64008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419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3" fill="hold"/>
                                        <p:tgtEl>
                                          <p:spTgt spid="41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4419600" cy="6858000"/>
          </a:xfrm>
          <a:noFill/>
          <a:ln/>
        </p:spPr>
      </p:pic>
      <p:pic>
        <p:nvPicPr>
          <p:cNvPr id="614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528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4375150"/>
          </a:xfrm>
        </p:spPr>
        <p:txBody>
          <a:bodyPr/>
          <a:lstStyle/>
          <a:p>
            <a:r>
              <a:rPr lang="en-US"/>
              <a:t>Now we will review the vowel pairs:</a:t>
            </a:r>
          </a:p>
        </p:txBody>
      </p:sp>
      <p:pic>
        <p:nvPicPr>
          <p:cNvPr id="4301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0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" fill="hold"/>
                                        <p:tgtEl>
                                          <p:spTgt spid="43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>
          <a:xfrm>
            <a:off x="2362200" y="0"/>
            <a:ext cx="4114800" cy="6858000"/>
          </a:xfrm>
          <a:noFill/>
          <a:ln/>
        </p:spPr>
      </p:pic>
      <p:pic>
        <p:nvPicPr>
          <p:cNvPr id="4403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" fill="hold"/>
                                        <p:tgtEl>
                                          <p:spTgt spid="44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886200" cy="6858000"/>
          </a:xfrm>
          <a:noFill/>
          <a:ln w="38100">
            <a:solidFill>
              <a:srgbClr val="000000"/>
            </a:solidFill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886200" y="6415088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124200" y="45720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3429000" y="4648200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506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2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0"/>
            <a:ext cx="3886200" cy="6858000"/>
          </a:xfrm>
          <a:noFill/>
          <a:ln/>
        </p:spPr>
      </p:pic>
      <p:pic>
        <p:nvPicPr>
          <p:cNvPr id="4608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" fill="hold"/>
                                        <p:tgtEl>
                                          <p:spTgt spid="46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810000" cy="6858000"/>
          </a:xfrm>
          <a:noFill/>
          <a:ln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819400" y="38100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Consonant</a:t>
            </a:r>
          </a:p>
        </p:txBody>
      </p:sp>
      <p:pic>
        <p:nvPicPr>
          <p:cNvPr id="4710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47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0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0"/>
            <a:ext cx="3886200" cy="6858000"/>
          </a:xfrm>
          <a:noFill/>
          <a:ln/>
        </p:spPr>
      </p:pic>
      <p:pic>
        <p:nvPicPr>
          <p:cNvPr id="4813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>
            <a:lum contrast="-6000"/>
          </a:blip>
          <a:srcRect/>
          <a:stretch>
            <a:fillRect/>
          </a:stretch>
        </p:blipFill>
        <p:spPr>
          <a:xfrm>
            <a:off x="2514600" y="0"/>
            <a:ext cx="3962400" cy="6858000"/>
          </a:xfrm>
          <a:noFill/>
          <a:ln/>
        </p:spPr>
      </p:pic>
      <p:pic>
        <p:nvPicPr>
          <p:cNvPr id="4915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49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0"/>
            <a:ext cx="4191000" cy="6858000"/>
          </a:xfrm>
          <a:noFill/>
          <a:ln/>
        </p:spPr>
      </p:pic>
      <p:pic>
        <p:nvPicPr>
          <p:cNvPr id="5017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50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7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>
          <a:xfrm>
            <a:off x="2514600" y="0"/>
            <a:ext cx="4038600" cy="6858000"/>
          </a:xfrm>
          <a:noFill/>
          <a:ln/>
        </p:spPr>
      </p:pic>
      <p:pic>
        <p:nvPicPr>
          <p:cNvPr id="5120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" fill="hold"/>
                                        <p:tgtEl>
                                          <p:spTgt spid="51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0"/>
            <a:ext cx="3886200" cy="6858000"/>
          </a:xfrm>
          <a:noFill/>
          <a:ln/>
        </p:spPr>
      </p:pic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3733800" y="5105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429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1" fill="hold"/>
                                        <p:tgtEl>
                                          <p:spTgt spid="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0"/>
            <a:ext cx="4114800" cy="6858000"/>
          </a:xfrm>
          <a:noFill/>
          <a:ln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819400" y="48006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Base Word</a:t>
            </a:r>
          </a:p>
        </p:txBody>
      </p:sp>
      <p:pic>
        <p:nvPicPr>
          <p:cNvPr id="819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d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1" fill="hold"/>
                                        <p:tgtEl>
                                          <p:spTgt spid="8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>
          <a:xfrm>
            <a:off x="2514600" y="0"/>
            <a:ext cx="4343400" cy="6858000"/>
          </a:xfrm>
          <a:noFill/>
          <a:ln/>
        </p:spPr>
      </p:pic>
      <p:pic>
        <p:nvPicPr>
          <p:cNvPr id="921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" fill="hold"/>
                                        <p:tgtEl>
                                          <p:spTgt spid="9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0"/>
            <a:ext cx="3886200" cy="6858000"/>
          </a:xfrm>
          <a:noFill/>
          <a:ln/>
        </p:spPr>
      </p:pic>
      <p:pic>
        <p:nvPicPr>
          <p:cNvPr id="1024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" fill="hold"/>
                                        <p:tgtEl>
                                          <p:spTgt spid="10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0"/>
            <a:ext cx="4191000" cy="6858000"/>
          </a:xfrm>
          <a:noFill/>
          <a:ln/>
        </p:spPr>
      </p:pic>
      <p:pic>
        <p:nvPicPr>
          <p:cNvPr id="1126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6</TotalTime>
  <Words>62</Words>
  <Application>Microsoft Office PowerPoint</Application>
  <PresentationFormat>On-screen Show (4:3)</PresentationFormat>
  <Paragraphs>28</Paragraphs>
  <Slides>48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Times New Roman</vt:lpstr>
      <vt:lpstr>Wingdings</vt:lpstr>
      <vt:lpstr>Fading Grid</vt:lpstr>
      <vt:lpstr>Sound/Spelling Cards</vt:lpstr>
      <vt:lpstr>We will begin by reviewing the short vowels and consonants: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Now we will review the consonant digraphs:</vt:lpstr>
      <vt:lpstr>Slide 30</vt:lpstr>
      <vt:lpstr>Slide 31</vt:lpstr>
      <vt:lpstr>Slide 32</vt:lpstr>
      <vt:lpstr>Slide 33</vt:lpstr>
      <vt:lpstr>Now we will review the long vowels:</vt:lpstr>
      <vt:lpstr>Slide 35</vt:lpstr>
      <vt:lpstr>Slide 36</vt:lpstr>
      <vt:lpstr>Slide 37</vt:lpstr>
      <vt:lpstr>Slide 38</vt:lpstr>
      <vt:lpstr>Slide 39</vt:lpstr>
      <vt:lpstr>Now we will review the vowel pairs: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Home 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Sound/Spelling Cards</dc:title>
  <dc:creator>The Long Family</dc:creator>
  <cp:lastModifiedBy>teacher</cp:lastModifiedBy>
  <cp:revision>15</cp:revision>
  <dcterms:created xsi:type="dcterms:W3CDTF">2006-03-09T23:22:10Z</dcterms:created>
  <dcterms:modified xsi:type="dcterms:W3CDTF">2012-07-27T01:58:46Z</dcterms:modified>
</cp:coreProperties>
</file>